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18288000" cy="10287000"/>
  <p:notesSz cx="7559675" cy="10691813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0"/>
  </p:normalViewPr>
  <p:slideViewPr>
    <p:cSldViewPr snapToGrid="0">
      <p:cViewPr varScale="1">
        <p:scale>
          <a:sx n="75" d="100"/>
          <a:sy n="75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0AB5CF-F1D5-4727-8D27-C60C7023B14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45243B-0AA2-468B-BFF4-1B5C39094F4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495990E-A12E-47DB-839A-738A5EF2E9C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937125-3D73-4C57-BCB7-69268100DAD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88CB6B6-E79D-4CA9-9729-21146FEC118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E1AEF3-0AD1-46A5-BFCD-63EBA92EBBA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9E2395-DF19-47F2-8880-28E4BA3CB49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FEF4F65-6D54-4B2E-B355-6C98E33D8D6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AF0B430-8CAC-4646-A93B-3740100C0CE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7D53D10-4544-4FB4-A9B0-875EEEF7F58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1DCA68E-87BD-4407-BF38-FF7B87EA05D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cxn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cxn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0160"/>
              </a:lnSpc>
              <a:tabLst>
                <a:tab pos="0" algn="l"/>
              </a:tabLst>
            </a:pPr>
            <a:r>
              <a:rPr lang="en-US" sz="14400" b="1" strike="noStrike" spc="1106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lang="en-US" sz="1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11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rot="10800000" flipH="1" flipV="1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280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F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rom Kaggle, scraped from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Montserrat Ultra-Bold"/>
                <a:ea typeface="Montserrat Ultra-Bold"/>
              </a:rPr>
              <a:t>Bikez.com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~ 38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'000 rows, 77 columns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rot="10800000" flipH="1" flipV="1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cxn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1774800"/>
            <a:ext cx="1010844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What each row represents?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2538720"/>
            <a:ext cx="15494400" cy="64060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Each row corresponds to one motorcycle record and carries all of its attributes:</a:t>
            </a: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marL="626040" lvl="1" indent="-313200" defTabSz="914400">
              <a:lnSpc>
                <a:spcPts val="4059"/>
              </a:lnSpc>
              <a:buClr>
                <a:srgbClr val="FFFFFF"/>
              </a:buClr>
              <a:buFont typeface="Arial"/>
              <a:buChar char="•"/>
            </a:pPr>
            <a:r>
              <a:rPr lang="en-US" sz="29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Identity &amp; Classification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Performance &amp; Dynamics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Engine &amp; Drivetrain</a:t>
            </a:r>
            <a:endParaRPr lang="en-US" sz="3200" spc="-1" dirty="0">
              <a:solidFill>
                <a:srgbClr val="FFFFFF"/>
              </a:solidFill>
              <a:latin typeface="Arial"/>
            </a:endParaRPr>
          </a:p>
          <a:p>
            <a:pPr marL="690840" lvl="1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Economy, Emissions &amp; Features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  <a:tabLst>
                <a:tab pos="0" algn="l"/>
              </a:tabLst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rot="10800000" flipH="1" flipV="1">
            <a:off x="5486040" y="95097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CasellaDiTesto 108"/>
          <p:cNvSpPr txBox="1"/>
          <p:nvPr/>
        </p:nvSpPr>
        <p:spPr>
          <a:xfrm>
            <a:off x="4800600" y="3886200"/>
            <a:ext cx="8915040" cy="5029200"/>
          </a:xfrm>
          <a:prstGeom prst="rect">
            <a:avLst/>
          </a:prstGeom>
          <a:blipFill rotWithShape="0">
            <a:blip r:embed="rId6"/>
            <a:srcRect l="35573" t="36406" r="23175" b="22222"/>
            <a:stretch/>
          </a:blip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pPr algn="ctr"/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Immagine 110"/>
          <p:cNvPicPr/>
          <p:nvPr/>
        </p:nvPicPr>
        <p:blipFill>
          <a:blip r:embed="rId6"/>
          <a:srcRect l="77368" t="37204" r="8289" b="22789"/>
          <a:stretch/>
        </p:blipFill>
        <p:spPr>
          <a:xfrm>
            <a:off x="13030200" y="3429000"/>
            <a:ext cx="3428640" cy="5380920"/>
          </a:xfrm>
          <a:prstGeom prst="rect">
            <a:avLst/>
          </a:prstGeom>
          <a:ln w="0">
            <a:noFill/>
          </a:ln>
        </p:spPr>
      </p:pic>
      <p:pic>
        <p:nvPicPr>
          <p:cNvPr id="112" name="Immagine 111"/>
          <p:cNvPicPr/>
          <p:nvPr/>
        </p:nvPicPr>
        <p:blipFill>
          <a:blip r:embed="rId7"/>
          <a:srcRect l="80132" t="61435" r="9866" b="35731"/>
          <a:stretch/>
        </p:blipFill>
        <p:spPr>
          <a:xfrm>
            <a:off x="13698360" y="7750440"/>
            <a:ext cx="2514600" cy="399600"/>
          </a:xfrm>
          <a:prstGeom prst="rect">
            <a:avLst/>
          </a:prstGeom>
          <a:ln w="0">
            <a:noFill/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517747B7-C6F6-4D10-1E52-1A66DCB2AB3A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2BC77868-C392-824B-094E-AD60F1D9F6C5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3D9B3B76-9033-6D07-257D-C7A8141655E7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Immagine 119"/>
          <p:cNvPicPr/>
          <p:nvPr/>
        </p:nvPicPr>
        <p:blipFill>
          <a:blip r:embed="rId6"/>
          <a:srcRect l="17500" t="23811" r="6250" b="6667"/>
          <a:stretch/>
        </p:blipFill>
        <p:spPr>
          <a:xfrm>
            <a:off x="2058120" y="2286000"/>
            <a:ext cx="13943880" cy="715104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33585" y="7660272"/>
            <a:ext cx="2145323" cy="7167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9A7C0D-9183-DFB9-D7B6-11210D0EB573}"/>
              </a:ext>
            </a:extLst>
          </p:cNvPr>
          <p:cNvSpPr/>
          <p:nvPr/>
        </p:nvSpPr>
        <p:spPr>
          <a:xfrm>
            <a:off x="14181394" y="8442195"/>
            <a:ext cx="1376516" cy="85213"/>
          </a:xfrm>
          <a:prstGeom prst="rect">
            <a:avLst/>
          </a:prstGeom>
          <a:solidFill>
            <a:srgbClr val="987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583B6-1F40-9FC9-B043-AD7F880D1546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017DACA2-E288-8DAE-14DF-741209546DE6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14978D0F-D8EF-0E2B-9B4A-7A006AEB89E0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Immagine 130"/>
          <p:cNvPicPr/>
          <p:nvPr/>
        </p:nvPicPr>
        <p:blipFill>
          <a:blip r:embed="rId6"/>
          <a:srcRect l="17498" t="24360" r="2500" b="6747"/>
          <a:stretch/>
        </p:blipFill>
        <p:spPr>
          <a:xfrm>
            <a:off x="2514960" y="2743560"/>
            <a:ext cx="14630040" cy="7086240"/>
          </a:xfrm>
          <a:prstGeom prst="rect">
            <a:avLst/>
          </a:prstGeom>
          <a:ln w="0">
            <a:noFill/>
          </a:ln>
        </p:spPr>
      </p:pic>
      <p:sp>
        <p:nvSpPr>
          <p:cNvPr id="132" name="Freeform 40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07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Box 19"/>
          <p:cNvSpPr/>
          <p:nvPr/>
        </p:nvSpPr>
        <p:spPr>
          <a:xfrm>
            <a:off x="5216400" y="4110120"/>
            <a:ext cx="3554280" cy="837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Analysis on Brands grouped from models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5" name="Group 9"/>
          <p:cNvGrpSpPr/>
          <p:nvPr/>
        </p:nvGrpSpPr>
        <p:grpSpPr>
          <a:xfrm>
            <a:off x="2738520" y="3350160"/>
            <a:ext cx="1696680" cy="2209680"/>
            <a:chOff x="2738520" y="3350160"/>
            <a:chExt cx="1696680" cy="2209680"/>
          </a:xfrm>
        </p:grpSpPr>
        <p:sp>
          <p:nvSpPr>
            <p:cNvPr id="136" name="Freeform 12"/>
            <p:cNvSpPr/>
            <p:nvPr/>
          </p:nvSpPr>
          <p:spPr>
            <a:xfrm>
              <a:off x="273852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7" name="TextBox 20"/>
            <p:cNvSpPr/>
            <p:nvPr/>
          </p:nvSpPr>
          <p:spPr>
            <a:xfrm>
              <a:off x="273852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8" name="Group 10"/>
          <p:cNvGrpSpPr/>
          <p:nvPr/>
        </p:nvGrpSpPr>
        <p:grpSpPr>
          <a:xfrm>
            <a:off x="2828160" y="3492720"/>
            <a:ext cx="1979640" cy="1979640"/>
            <a:chOff x="2828160" y="3492720"/>
            <a:chExt cx="1979640" cy="1979640"/>
          </a:xfrm>
        </p:grpSpPr>
        <p:sp>
          <p:nvSpPr>
            <p:cNvPr id="139" name="Freeform 13"/>
            <p:cNvSpPr/>
            <p:nvPr/>
          </p:nvSpPr>
          <p:spPr>
            <a:xfrm>
              <a:off x="282816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0" name="TextBox 22"/>
          <p:cNvSpPr/>
          <p:nvPr/>
        </p:nvSpPr>
        <p:spPr>
          <a:xfrm>
            <a:off x="11995200" y="4140720"/>
            <a:ext cx="3554280" cy="1273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Montserrat Bold"/>
                <a:ea typeface="Montserrat Bold"/>
              </a:rPr>
              <a:t>Analysis on type of fuel and green alternative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1" name="Group 11"/>
          <p:cNvGrpSpPr/>
          <p:nvPr/>
        </p:nvGrpSpPr>
        <p:grpSpPr>
          <a:xfrm>
            <a:off x="9532800" y="3350160"/>
            <a:ext cx="1696680" cy="2209680"/>
            <a:chOff x="9532800" y="3350160"/>
            <a:chExt cx="1696680" cy="2209680"/>
          </a:xfrm>
        </p:grpSpPr>
        <p:sp>
          <p:nvSpPr>
            <p:cNvPr id="142" name="Freeform 14"/>
            <p:cNvSpPr/>
            <p:nvPr/>
          </p:nvSpPr>
          <p:spPr>
            <a:xfrm>
              <a:off x="953280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3" name="TextBox 25"/>
            <p:cNvSpPr/>
            <p:nvPr/>
          </p:nvSpPr>
          <p:spPr>
            <a:xfrm>
              <a:off x="953280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4" name="Group 13"/>
          <p:cNvGrpSpPr/>
          <p:nvPr/>
        </p:nvGrpSpPr>
        <p:grpSpPr>
          <a:xfrm>
            <a:off x="9622800" y="3492720"/>
            <a:ext cx="1979640" cy="1979640"/>
            <a:chOff x="9622800" y="3492720"/>
            <a:chExt cx="1979640" cy="1979640"/>
          </a:xfrm>
        </p:grpSpPr>
        <p:sp>
          <p:nvSpPr>
            <p:cNvPr id="145" name="Freeform 18"/>
            <p:cNvSpPr/>
            <p:nvPr/>
          </p:nvSpPr>
          <p:spPr>
            <a:xfrm>
              <a:off x="962280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6" name="TextBox 39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Planned analysis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6E433D0-FFEE-B642-0423-58C8F04DA670}"/>
              </a:ext>
            </a:extLst>
          </p:cNvPr>
          <p:cNvGrpSpPr/>
          <p:nvPr/>
        </p:nvGrpSpPr>
        <p:grpSpPr>
          <a:xfrm>
            <a:off x="5774400" y="6064920"/>
            <a:ext cx="5992560" cy="2209680"/>
            <a:chOff x="2738520" y="6129720"/>
            <a:chExt cx="5992560" cy="2209680"/>
          </a:xfrm>
        </p:grpSpPr>
        <p:sp>
          <p:nvSpPr>
            <p:cNvPr id="147" name="TextBox 40"/>
            <p:cNvSpPr/>
            <p:nvPr/>
          </p:nvSpPr>
          <p:spPr>
            <a:xfrm>
              <a:off x="5176800" y="6756840"/>
              <a:ext cx="3554280" cy="83785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359"/>
                </a:lnSpc>
              </a:pPr>
              <a:r>
                <a:rPr lang="en-US" sz="2400" b="1" spc="-1" dirty="0">
                  <a:solidFill>
                    <a:srgbClr val="967630"/>
                  </a:solidFill>
                  <a:latin typeface="Montserrat Bold"/>
                </a:rPr>
                <a:t>Technical and nontechnical analysis</a:t>
              </a:r>
              <a:endParaRPr lang="en-US" sz="24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48" name="Group 17"/>
            <p:cNvGrpSpPr/>
            <p:nvPr/>
          </p:nvGrpSpPr>
          <p:grpSpPr>
            <a:xfrm>
              <a:off x="2738520" y="6129720"/>
              <a:ext cx="1696680" cy="2209680"/>
              <a:chOff x="2738520" y="6129720"/>
              <a:chExt cx="1696680" cy="2209680"/>
            </a:xfrm>
          </p:grpSpPr>
          <p:sp>
            <p:nvSpPr>
              <p:cNvPr id="149" name="Freeform 21"/>
              <p:cNvSpPr/>
              <p:nvPr/>
            </p:nvSpPr>
            <p:spPr>
              <a:xfrm>
                <a:off x="2738520" y="6184440"/>
                <a:ext cx="1696680" cy="2154960"/>
              </a:xfrm>
              <a:custGeom>
                <a:avLst/>
                <a:gdLst>
                  <a:gd name="textAreaLeft" fmla="*/ 0 w 1696680"/>
                  <a:gd name="textAreaRight" fmla="*/ 1697040 w 1696680"/>
                  <a:gd name="textAreaTop" fmla="*/ 0 h 2154960"/>
                  <a:gd name="textAreaBottom" fmla="*/ 2155320 h 2154960"/>
                </a:gdLst>
                <a:ahLst/>
                <a:cxnLst/>
                <a:rect l="textAreaLeft" t="textAreaTop" r="textAreaRight" b="textAreaBottom"/>
                <a:pathLst>
                  <a:path w="1184484" h="1504167">
                    <a:moveTo>
                      <a:pt x="0" y="0"/>
                    </a:moveTo>
                    <a:lnTo>
                      <a:pt x="1184484" y="0"/>
                    </a:lnTo>
                    <a:lnTo>
                      <a:pt x="1184484" y="1504167"/>
                    </a:lnTo>
                    <a:lnTo>
                      <a:pt x="0" y="1504167"/>
                    </a:lnTo>
                    <a:close/>
                  </a:path>
                </a:pathLst>
              </a:custGeom>
              <a:solidFill>
                <a:srgbClr val="96763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 dirty="0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150" name="TextBox 41"/>
              <p:cNvSpPr/>
              <p:nvPr/>
            </p:nvSpPr>
            <p:spPr>
              <a:xfrm>
                <a:off x="2738520" y="6129720"/>
                <a:ext cx="1696680" cy="2209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21600" tIns="21600" rIns="21600" bIns="21600" anchor="ctr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151" name="Group 20"/>
            <p:cNvGrpSpPr/>
            <p:nvPr/>
          </p:nvGrpSpPr>
          <p:grpSpPr>
            <a:xfrm>
              <a:off x="2828160" y="6272280"/>
              <a:ext cx="1979640" cy="1979640"/>
              <a:chOff x="2828160" y="6272280"/>
              <a:chExt cx="1979640" cy="1979640"/>
            </a:xfrm>
          </p:grpSpPr>
          <p:sp>
            <p:nvSpPr>
              <p:cNvPr id="152" name="Freeform 24"/>
              <p:cNvSpPr/>
              <p:nvPr/>
            </p:nvSpPr>
            <p:spPr>
              <a:xfrm>
                <a:off x="2828160" y="6272280"/>
                <a:ext cx="1979640" cy="1979640"/>
              </a:xfrm>
              <a:custGeom>
                <a:avLst/>
                <a:gdLst>
                  <a:gd name="textAreaLeft" fmla="*/ 0 w 1979640"/>
                  <a:gd name="textAreaRight" fmla="*/ 1980000 w 1979640"/>
                  <a:gd name="textAreaTop" fmla="*/ 0 h 1979640"/>
                  <a:gd name="textAreaBottom" fmla="*/ 1980000 h 197964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AutoShape 4"/>
          <p:cNvSpPr/>
          <p:nvPr/>
        </p:nvSpPr>
        <p:spPr>
          <a:xfrm>
            <a:off x="10174860" y="151038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TextBox 44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Box 45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spc="-1" dirty="0">
                <a:solidFill>
                  <a:srgbClr val="FFFFFF"/>
                </a:solidFill>
                <a:latin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Box 46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121</Words>
  <Application>Microsoft Macintosh PowerPoint</Application>
  <PresentationFormat>Personalizzato</PresentationFormat>
  <Paragraphs>47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7</vt:i4>
      </vt:variant>
    </vt:vector>
  </HeadingPairs>
  <TitlesOfParts>
    <vt:vector size="26" baseType="lpstr">
      <vt:lpstr>Arial</vt:lpstr>
      <vt:lpstr>Calibri</vt:lpstr>
      <vt:lpstr>Montserrat</vt:lpstr>
      <vt:lpstr>Montserrat Bold</vt:lpstr>
      <vt:lpstr>Montserrat Ultra-Bold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dc:subject/>
  <dc:creator/>
  <dc:description/>
  <cp:lastModifiedBy>Colautti Michea</cp:lastModifiedBy>
  <cp:revision>13</cp:revision>
  <dcterms:created xsi:type="dcterms:W3CDTF">2006-08-16T00:00:00Z</dcterms:created>
  <dcterms:modified xsi:type="dcterms:W3CDTF">2025-05-16T10:03:03Z</dcterms:modified>
  <dc:identifier>DAGm72XGZMM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